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1512" y="1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5E368-1EDE-457A-B9C4-2641FD86E9AE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4FAEA-0E76-4081-B00D-07800FC3F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87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 note about who</a:t>
            </a:r>
            <a:r>
              <a:rPr lang="en-US" baseline="0" dirty="0" smtClean="0"/>
              <a:t> I am and why I am here (stand in for Marsha)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545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Academic language: What</a:t>
            </a:r>
            <a:r>
              <a:rPr lang="en-US" baseline="0" dirty="0" smtClean="0"/>
              <a:t> comes to mind? (whole group)</a:t>
            </a:r>
          </a:p>
          <a:p>
            <a:endParaRPr lang="en-US" baseline="0" dirty="0" smtClean="0"/>
          </a:p>
          <a:p>
            <a:r>
              <a:rPr lang="en-US" baseline="0" dirty="0" smtClean="0"/>
              <a:t>Share definition (pretty simple)</a:t>
            </a:r>
            <a:r>
              <a:rPr lang="en-US" baseline="0" dirty="0"/>
              <a:t> </a:t>
            </a:r>
            <a:r>
              <a:rPr lang="en-US" baseline="0" dirty="0" smtClean="0"/>
              <a:t>– note connections made by diagram: language – meaning - success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98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Difficulties is that language is used differently in each of the disciplines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EXAMPLES</a:t>
            </a:r>
            <a:endParaRPr lang="en-US" dirty="0"/>
          </a:p>
          <a:p>
            <a:r>
              <a:rPr lang="en-US" dirty="0" smtClean="0"/>
              <a:t>Discipline-specific </a:t>
            </a:r>
            <a:r>
              <a:rPr lang="en-US" dirty="0"/>
              <a:t>vocabulary </a:t>
            </a:r>
            <a:endParaRPr lang="en-US" dirty="0" smtClean="0"/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Demography (study of human population distribution)</a:t>
            </a:r>
          </a:p>
          <a:p>
            <a:endParaRPr lang="en-US" dirty="0"/>
          </a:p>
          <a:p>
            <a:r>
              <a:rPr lang="en-US" dirty="0" smtClean="0"/>
              <a:t>Phrases </a:t>
            </a:r>
            <a:r>
              <a:rPr lang="en-US" dirty="0"/>
              <a:t>and idiomatic expressions associated with the target </a:t>
            </a:r>
            <a:r>
              <a:rPr lang="en-US" dirty="0" smtClean="0"/>
              <a:t>content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Pull factors, push factors (migration theory)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Flight -- “white flight”?</a:t>
            </a:r>
          </a:p>
          <a:p>
            <a:endParaRPr lang="en-US" dirty="0"/>
          </a:p>
          <a:p>
            <a:r>
              <a:rPr lang="en-US" dirty="0" smtClean="0"/>
              <a:t>Typical </a:t>
            </a:r>
            <a:r>
              <a:rPr lang="en-US" dirty="0"/>
              <a:t>sentence structures used in academic </a:t>
            </a:r>
            <a:r>
              <a:rPr lang="en-US" dirty="0" smtClean="0"/>
              <a:t>text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“</a:t>
            </a:r>
            <a:r>
              <a:rPr lang="en-US" i="1" dirty="0" smtClean="0"/>
              <a:t>Because of the decades of drought mid-country</a:t>
            </a:r>
            <a:r>
              <a:rPr lang="en-US" dirty="0" smtClean="0"/>
              <a:t>, the migration pattern of workers began to shift.”</a:t>
            </a:r>
          </a:p>
          <a:p>
            <a:endParaRPr lang="en-US" dirty="0"/>
          </a:p>
          <a:p>
            <a:r>
              <a:rPr lang="en-US" dirty="0" smtClean="0"/>
              <a:t>Text-level </a:t>
            </a:r>
            <a:r>
              <a:rPr lang="en-US" dirty="0"/>
              <a:t>features of standard American </a:t>
            </a:r>
            <a:r>
              <a:rPr lang="en-US" dirty="0" smtClean="0"/>
              <a:t>English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Compare and contrast structure</a:t>
            </a:r>
          </a:p>
          <a:p>
            <a:endParaRPr lang="en-US" dirty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98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Going to start here.</a:t>
            </a:r>
            <a:endParaRPr lang="en-US" dirty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98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CCSS standards have 6 anchor standards for language –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Three of the six are related to vocabulary acquisition and use</a:t>
            </a:r>
          </a:p>
          <a:p>
            <a:pPr marL="171450" indent="-1714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Disparities – begins as children enter schools, a gap that gets wider</a:t>
            </a:r>
          </a:p>
          <a:p>
            <a:endParaRPr lang="en-US" dirty="0"/>
          </a:p>
          <a:p>
            <a:r>
              <a:rPr lang="en-US" dirty="0" smtClean="0"/>
              <a:t>Vocab instruction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Might happen or not happen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Might happen in one subject but not another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Not systematic in terms of what words to teach or how deeply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879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Occurs in text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Kids need to read, to read widely, to pick up words from reading</a:t>
            </a:r>
          </a:p>
          <a:p>
            <a:pPr marL="628650" lvl="1" indent="-1714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Weaker your vocabulary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the rich get richer scenario</a:t>
            </a:r>
          </a:p>
          <a:p>
            <a:pPr marL="628650" lvl="1" indent="-1714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Lexical dexterity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Ability to access possible meanings, usages, features, etc.  AND understand the context (whether the text or the discipline) to determine which applies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09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13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Assessment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4 fingers – part of my daily practice and I could teach this to the group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3 fingers – could explain it, give definitions, provide examples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2 fingers – have a general idea, could maybe give an example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/>
              <a:t>1</a:t>
            </a:r>
            <a:r>
              <a:rPr lang="en-US" dirty="0" smtClean="0"/>
              <a:t> finger – heard of it (I think)</a:t>
            </a:r>
          </a:p>
          <a:p>
            <a:endParaRPr lang="en-US" dirty="0"/>
          </a:p>
          <a:p>
            <a:r>
              <a:rPr lang="en-US" dirty="0" smtClean="0"/>
              <a:t>HANDOUT </a:t>
            </a:r>
            <a:r>
              <a:rPr lang="en-US" dirty="0" smtClean="0"/>
              <a:t>THE CCSS PAGES</a:t>
            </a:r>
          </a:p>
          <a:p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Beck, McKeown, and </a:t>
            </a:r>
            <a:r>
              <a:rPr lang="en-US" dirty="0" err="1" smtClean="0"/>
              <a:t>Kucan</a:t>
            </a:r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Model for conceptualizing</a:t>
            </a:r>
            <a:r>
              <a:rPr lang="en-US" baseline="0" dirty="0" smtClean="0"/>
              <a:t> categories of words  in terms of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baseline="0" dirty="0" smtClean="0"/>
              <a:t>commonality (levels from more to less frequently occurring) and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baseline="0" dirty="0" smtClean="0"/>
              <a:t>applicability (broader to narrowing)</a:t>
            </a:r>
          </a:p>
          <a:p>
            <a:endParaRPr lang="en-US" dirty="0" smtClean="0"/>
          </a:p>
          <a:p>
            <a:r>
              <a:rPr lang="en-US" dirty="0" smtClean="0"/>
              <a:t>READ: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Description of the tiers at top of </a:t>
            </a:r>
            <a:r>
              <a:rPr lang="en-US" dirty="0" err="1" smtClean="0"/>
              <a:t>pg</a:t>
            </a:r>
            <a:r>
              <a:rPr lang="en-US" dirty="0" smtClean="0"/>
              <a:t> 33 (finish? Think of examples for each)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Turn and tell your partner –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en-US" dirty="0" smtClean="0"/>
              <a:t>Define each </a:t>
            </a:r>
            <a:r>
              <a:rPr lang="en-US" dirty="0" smtClean="0"/>
              <a:t>tier in your own words, </a:t>
            </a:r>
            <a:r>
              <a:rPr lang="en-US" dirty="0" smtClean="0"/>
              <a:t>give </a:t>
            </a:r>
            <a:r>
              <a:rPr lang="en-US" dirty="0" smtClean="0"/>
              <a:t>a new example of each</a:t>
            </a:r>
            <a:endParaRPr lang="en-US" dirty="0" smtClean="0"/>
          </a:p>
          <a:p>
            <a:pPr marL="628650" lvl="1" indent="-1714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SHOW </a:t>
            </a:r>
            <a:r>
              <a:rPr lang="en-US" dirty="0" smtClean="0"/>
              <a:t>DIAGRAM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Talk about the tiers and provide examples from their content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Ask them for examples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56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66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2FC3C70-5302-4A1B-A6C7-85128CB41152}" type="datetimeFigureOut">
              <a:rPr lang="en-US" smtClean="0"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Academic Vocabulary 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SEISMIC</a:t>
            </a:r>
          </a:p>
          <a:p>
            <a:r>
              <a:rPr lang="en-US" dirty="0" smtClean="0"/>
              <a:t>SUMMER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2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Tomorrow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4077148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Identifying tier two and tier three words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Selecting words that matter</a:t>
            </a:r>
          </a:p>
          <a:p>
            <a:endParaRPr lang="en-US" dirty="0"/>
          </a:p>
          <a:p>
            <a:r>
              <a:rPr lang="en-US" dirty="0" smtClean="0"/>
              <a:t> Prep: make two columns on a page in your notebook, label Tier Two and Tier Three – try to identify several in each during your content sessions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3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0"/>
            <a:ext cx="7024744" cy="724936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What is academic language?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752600"/>
            <a:ext cx="4267200" cy="4648200"/>
          </a:xfrm>
        </p:spPr>
        <p:txBody>
          <a:bodyPr>
            <a:normAutofit/>
          </a:bodyPr>
          <a:lstStyle/>
          <a:p>
            <a:pPr marL="68580" lvl="2" indent="0">
              <a:buNone/>
            </a:pPr>
            <a:r>
              <a:rPr lang="en-US" sz="2800" dirty="0" smtClean="0">
                <a:solidFill>
                  <a:srgbClr val="0070C0"/>
                </a:solidFill>
              </a:rPr>
              <a:t>“</a:t>
            </a:r>
            <a:r>
              <a:rPr lang="en-US" sz="2800" dirty="0">
                <a:solidFill>
                  <a:srgbClr val="0070C0"/>
                </a:solidFill>
              </a:rPr>
              <a:t>the types of language proficiencies that are necessary for learners to perform successfully in academic contexts</a:t>
            </a:r>
            <a:r>
              <a:rPr lang="en-US" sz="2800" dirty="0" smtClean="0">
                <a:solidFill>
                  <a:srgbClr val="0070C0"/>
                </a:solidFill>
              </a:rPr>
              <a:t>”</a:t>
            </a:r>
          </a:p>
          <a:p>
            <a:pPr marL="68580" lvl="2" indent="0">
              <a:buNone/>
            </a:pPr>
            <a:endParaRPr lang="en-US" sz="2200" dirty="0"/>
          </a:p>
          <a:p>
            <a:pPr marL="68580" lvl="2" indent="0">
              <a:buNone/>
            </a:pPr>
            <a:r>
              <a:rPr lang="en-US" sz="2200" dirty="0" smtClean="0"/>
              <a:t>World-Class </a:t>
            </a:r>
            <a:r>
              <a:rPr lang="en-US" sz="2200" dirty="0"/>
              <a:t>Instructional Design and Assessment, </a:t>
            </a:r>
            <a:r>
              <a:rPr lang="en-US" sz="2200" dirty="0" smtClean="0"/>
              <a:t>2011</a:t>
            </a:r>
          </a:p>
          <a:p>
            <a:pPr marL="68580" lvl="2" indent="0">
              <a:buNone/>
            </a:pPr>
            <a:endParaRPr lang="en-US" sz="2200" dirty="0"/>
          </a:p>
          <a:p>
            <a:pPr marL="6858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497" y="1752600"/>
            <a:ext cx="2988303" cy="442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83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0"/>
            <a:ext cx="7024744" cy="79906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What is academic language?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620000" cy="4495800"/>
          </a:xfrm>
        </p:spPr>
        <p:txBody>
          <a:bodyPr>
            <a:normAutofit/>
          </a:bodyPr>
          <a:lstStyle/>
          <a:p>
            <a:r>
              <a:rPr lang="en-US" dirty="0"/>
              <a:t>Must recognize, internalize, and apply the </a:t>
            </a:r>
            <a:r>
              <a:rPr lang="en-US" i="1" dirty="0">
                <a:solidFill>
                  <a:srgbClr val="0070C0"/>
                </a:solidFill>
              </a:rPr>
              <a:t>unique ways language is used </a:t>
            </a:r>
            <a:r>
              <a:rPr lang="en-US" dirty="0"/>
              <a:t>in English language arts, math, science, social studies – all the disciplines</a:t>
            </a:r>
          </a:p>
          <a:p>
            <a:r>
              <a:rPr lang="en-US" dirty="0"/>
              <a:t>Special attention must be paid </a:t>
            </a:r>
            <a:r>
              <a:rPr lang="en-US" dirty="0" smtClean="0"/>
              <a:t>to:</a:t>
            </a:r>
            <a:endParaRPr lang="en-US" dirty="0"/>
          </a:p>
          <a:p>
            <a:pPr lvl="1"/>
            <a:r>
              <a:rPr lang="en-US" dirty="0"/>
              <a:t>Discipline-specific </a:t>
            </a:r>
            <a:r>
              <a:rPr lang="en-US" dirty="0" smtClean="0">
                <a:solidFill>
                  <a:srgbClr val="0070C0"/>
                </a:solidFill>
              </a:rPr>
              <a:t>vocabulary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en-US" dirty="0">
                <a:solidFill>
                  <a:srgbClr val="0070C0"/>
                </a:solidFill>
              </a:rPr>
              <a:t>Phrases and idiomatic expressions </a:t>
            </a:r>
            <a:r>
              <a:rPr lang="en-US" dirty="0"/>
              <a:t>associated with the target content</a:t>
            </a:r>
          </a:p>
          <a:p>
            <a:pPr lvl="1"/>
            <a:r>
              <a:rPr lang="en-US" dirty="0"/>
              <a:t>Typical </a:t>
            </a:r>
            <a:r>
              <a:rPr lang="en-US" dirty="0">
                <a:solidFill>
                  <a:srgbClr val="0070C0"/>
                </a:solidFill>
              </a:rPr>
              <a:t>sentence structures used </a:t>
            </a:r>
            <a:r>
              <a:rPr lang="en-US" dirty="0"/>
              <a:t>in academic text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Text-level features </a:t>
            </a:r>
            <a:r>
              <a:rPr lang="en-US" dirty="0"/>
              <a:t>of standard American English</a:t>
            </a:r>
          </a:p>
          <a:p>
            <a:pPr marL="68580" lvl="2" indent="0">
              <a:buNone/>
            </a:pPr>
            <a:endParaRPr lang="en-US" sz="2200" dirty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3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0"/>
            <a:ext cx="7024744" cy="79906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What is academic language?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620000" cy="4495800"/>
          </a:xfrm>
        </p:spPr>
        <p:txBody>
          <a:bodyPr>
            <a:normAutofit/>
          </a:bodyPr>
          <a:lstStyle/>
          <a:p>
            <a:r>
              <a:rPr lang="en-US" dirty="0"/>
              <a:t>Must recognize, internalize, and apply the </a:t>
            </a:r>
            <a:r>
              <a:rPr lang="en-US" i="1" dirty="0">
                <a:solidFill>
                  <a:srgbClr val="0070C0"/>
                </a:solidFill>
              </a:rPr>
              <a:t>unique ways language is used </a:t>
            </a:r>
            <a:r>
              <a:rPr lang="en-US" dirty="0"/>
              <a:t>in English language arts, math, science, social studies – all the disciplines</a:t>
            </a:r>
          </a:p>
          <a:p>
            <a:r>
              <a:rPr lang="en-US" dirty="0"/>
              <a:t>Special attention must be paid </a:t>
            </a:r>
            <a:r>
              <a:rPr lang="en-US" dirty="0" smtClean="0"/>
              <a:t>to:</a:t>
            </a:r>
            <a:endParaRPr lang="en-US" dirty="0"/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Discipline-specific </a:t>
            </a:r>
            <a:r>
              <a:rPr lang="en-US" b="1" dirty="0" smtClean="0">
                <a:solidFill>
                  <a:srgbClr val="FF0000"/>
                </a:solidFill>
              </a:rPr>
              <a:t>vocabulary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0070C0"/>
                </a:solidFill>
              </a:rPr>
              <a:t>Phrases and idiomatic expressions </a:t>
            </a:r>
            <a:r>
              <a:rPr lang="en-US" dirty="0"/>
              <a:t>associated with the target content</a:t>
            </a:r>
          </a:p>
          <a:p>
            <a:pPr lvl="1"/>
            <a:r>
              <a:rPr lang="en-US" dirty="0"/>
              <a:t>Typical </a:t>
            </a:r>
            <a:r>
              <a:rPr lang="en-US" dirty="0">
                <a:solidFill>
                  <a:srgbClr val="0070C0"/>
                </a:solidFill>
              </a:rPr>
              <a:t>sentence structures used </a:t>
            </a:r>
            <a:r>
              <a:rPr lang="en-US" dirty="0"/>
              <a:t>in academic text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Text-level features </a:t>
            </a:r>
            <a:r>
              <a:rPr lang="en-US" dirty="0"/>
              <a:t>of standard American English</a:t>
            </a:r>
          </a:p>
          <a:p>
            <a:pPr marL="68580" lvl="2" indent="0">
              <a:buNone/>
            </a:pPr>
            <a:endParaRPr lang="en-US" sz="2200" dirty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43490" y="4572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Why focus on 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academic vocabulary?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609600" y="1981200"/>
            <a:ext cx="3852672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CCSS standards for language</a:t>
            </a:r>
          </a:p>
          <a:p>
            <a:pPr marL="342900" lvl="1"/>
            <a:r>
              <a:rPr lang="en-US" sz="2400" dirty="0"/>
              <a:t>Key factor in disparities in academic achievement</a:t>
            </a:r>
          </a:p>
          <a:p>
            <a:pPr marL="342900" lvl="1"/>
            <a:r>
              <a:rPr lang="en-US" sz="2400" dirty="0"/>
              <a:t>Vocabulary instruction has been neither frequent nor systematic</a:t>
            </a:r>
          </a:p>
          <a:p>
            <a:pPr marL="6858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9800"/>
            <a:ext cx="3429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0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Building academic vocabulary: </a:t>
            </a:r>
            <a:r>
              <a:rPr lang="en-US" b="1" i="1" dirty="0" smtClean="0">
                <a:solidFill>
                  <a:srgbClr val="002060"/>
                </a:solidFill>
              </a:rPr>
              <a:t>challenge</a:t>
            </a:r>
            <a:endParaRPr lang="en-US" b="1" i="1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200" dirty="0"/>
              <a:t>Academic vocabulary primarily occurs in text</a:t>
            </a:r>
          </a:p>
          <a:p>
            <a:pPr lvl="1"/>
            <a:r>
              <a:rPr lang="en-US" sz="3200" dirty="0"/>
              <a:t>Weaker your vocabulary, the harder it is to build</a:t>
            </a:r>
          </a:p>
          <a:p>
            <a:pPr lvl="1"/>
            <a:r>
              <a:rPr lang="en-US" sz="3200" dirty="0"/>
              <a:t>Need “lexical dexterity”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56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Building academic vocabulary: </a:t>
            </a:r>
            <a:r>
              <a:rPr lang="en-US" b="1" i="1" dirty="0" smtClean="0">
                <a:solidFill>
                  <a:srgbClr val="002060"/>
                </a:solidFill>
              </a:rPr>
              <a:t>good news</a:t>
            </a:r>
            <a:endParaRPr lang="en-US" b="1" i="1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Research also shows you can teach what students need!</a:t>
            </a:r>
          </a:p>
          <a:p>
            <a:pPr lvl="1"/>
            <a:r>
              <a:rPr lang="en-US" dirty="0" smtClean="0"/>
              <a:t>Specific meaning of important words</a:t>
            </a:r>
          </a:p>
          <a:p>
            <a:pPr lvl="1"/>
            <a:r>
              <a:rPr lang="en-US" dirty="0" smtClean="0"/>
              <a:t>Analytical attitude</a:t>
            </a:r>
          </a:p>
          <a:p>
            <a:pPr lvl="1"/>
            <a:r>
              <a:rPr lang="en-US" dirty="0" smtClean="0"/>
              <a:t>Knowledge of word parts and patterns</a:t>
            </a:r>
          </a:p>
          <a:p>
            <a:pPr lvl="1"/>
            <a:r>
              <a:rPr lang="en-US" dirty="0" smtClean="0"/>
              <a:t>Flexible understanding</a:t>
            </a:r>
          </a:p>
          <a:p>
            <a:pPr lvl="1"/>
            <a:r>
              <a:rPr lang="en-US" dirty="0" smtClean="0"/>
              <a:t>Strategies for independent word learning</a:t>
            </a:r>
          </a:p>
          <a:p>
            <a:endParaRPr lang="en-US" dirty="0"/>
          </a:p>
          <a:p>
            <a:r>
              <a:rPr lang="en-US" dirty="0" smtClean="0"/>
              <a:t>Where to start?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22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011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Three Tiers of Words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TIER ONE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TIER TWO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TIER THREE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2037428"/>
            <a:ext cx="4781550" cy="423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8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533400"/>
            <a:ext cx="7024744" cy="8773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Sorting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350372"/>
              </p:ext>
            </p:extLst>
          </p:nvPr>
        </p:nvGraphicFramePr>
        <p:xfrm>
          <a:off x="1042988" y="1600200"/>
          <a:ext cx="6777036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012"/>
                <a:gridCol w="2259012"/>
                <a:gridCol w="2259012"/>
              </a:tblGrid>
              <a:tr h="685800">
                <a:tc>
                  <a:txBody>
                    <a:bodyPr/>
                    <a:lstStyle/>
                    <a:p>
                      <a:r>
                        <a:rPr lang="en-US" dirty="0" smtClean="0"/>
                        <a:t>Tier One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Tier</a:t>
                      </a:r>
                      <a:r>
                        <a:rPr lang="en-US" baseline="0" dirty="0" smtClean="0"/>
                        <a:t> Two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Tier</a:t>
                      </a:r>
                      <a:r>
                        <a:rPr lang="en-US" baseline="0" dirty="0" smtClean="0"/>
                        <a:t> Three</a:t>
                      </a:r>
                      <a:endParaRPr lang="en-US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4507468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Sort the words in the handout into the table.</a:t>
            </a:r>
          </a:p>
          <a:p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CAVEAT</a:t>
            </a:r>
            <a:r>
              <a:rPr lang="en-US" b="1" dirty="0" smtClean="0">
                <a:solidFill>
                  <a:srgbClr val="0070C0"/>
                </a:solidFill>
              </a:rPr>
              <a:t>: More than one right answer . . . 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76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223</TotalTime>
  <Words>737</Words>
  <Application>Microsoft Office PowerPoint</Application>
  <PresentationFormat>On-screen Show (4:3)</PresentationFormat>
  <Paragraphs>130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Academic Vocabulary I</vt:lpstr>
      <vt:lpstr>What is academic language?</vt:lpstr>
      <vt:lpstr>What is academic language?</vt:lpstr>
      <vt:lpstr>What is academic language?</vt:lpstr>
      <vt:lpstr>Why focus on  academic vocabulary?</vt:lpstr>
      <vt:lpstr>Building academic vocabulary: challenge</vt:lpstr>
      <vt:lpstr>Building academic vocabulary: good news</vt:lpstr>
      <vt:lpstr>Three Tiers of Words</vt:lpstr>
      <vt:lpstr>Sorting</vt:lpstr>
      <vt:lpstr>Tomorrow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Vocabulary I</dc:title>
  <dc:creator>Dr. Tracy Coskie</dc:creator>
  <cp:lastModifiedBy>Dr. Tracy Coskie</cp:lastModifiedBy>
  <cp:revision>33</cp:revision>
  <dcterms:created xsi:type="dcterms:W3CDTF">2013-08-05T17:34:10Z</dcterms:created>
  <dcterms:modified xsi:type="dcterms:W3CDTF">2013-08-06T21:26:36Z</dcterms:modified>
</cp:coreProperties>
</file>